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9" r:id="rId2"/>
    <p:sldId id="260" r:id="rId3"/>
    <p:sldId id="330" r:id="rId4"/>
    <p:sldId id="327" r:id="rId5"/>
    <p:sldId id="331" r:id="rId6"/>
    <p:sldId id="321" r:id="rId7"/>
    <p:sldId id="332" r:id="rId8"/>
    <p:sldId id="325" r:id="rId9"/>
    <p:sldId id="29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145B85-3DE4-4730-8F66-B771EA883A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746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30B7D5-BF7F-461C-AAF2-7A4A754CF7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35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C4F480-1F4A-4FEF-92B9-C23A1DB456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67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CEE1A4-368B-47EB-B687-8109CFD5F6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58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791AB-8BD8-405A-B9CD-2414659CD0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571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29AFFA-E1EC-41C8-A7B6-27FF8EEEB9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7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8D27EF-631A-4E84-9EC7-04EAA4ACB8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76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D95D16-5DA4-4135-B23A-CCA280D629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128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92153-9B84-4197-95DB-375CA2B7F1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266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101E5F-5A8B-441A-8C3A-D0FC16D6A2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4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8E1B15-EFD8-46F1-BB0F-7A7FA64EA9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2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932B8A-F539-4DF4-BB3C-EE1BA4BBC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9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50000">
              <a:schemeClr val="bg1"/>
            </a:gs>
            <a:gs pos="100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A31DE90-50C2-4E4A-847B-A1108115D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5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steve.ross@wwu.edu?subject=Entering%20Data%20in%20a%20Table%20on%20the%20Many%20Side%20of%20a%20M:1%20Relationship%20presentation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yorktown.cbe.wwu.edu/misclasses/software/Install%20SQL%20Server%20Import%20and%20Export%20Tools.docx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3"/>
          <p:cNvSpPr>
            <a:spLocks noGrp="1"/>
          </p:cNvSpPr>
          <p:nvPr>
            <p:ph sz="half" idx="2"/>
          </p:nvPr>
        </p:nvSpPr>
        <p:spPr>
          <a:xfrm>
            <a:off x="1781175" y="1404939"/>
            <a:ext cx="5340127" cy="4587875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altLang="en-US" dirty="0"/>
              <a:t>Create a database.</a:t>
            </a:r>
          </a:p>
          <a:p>
            <a:pPr marL="457200" indent="-457200">
              <a:buFontTx/>
              <a:buAutoNum type="arabicPeriod"/>
            </a:pPr>
            <a:endParaRPr lang="en-US" altLang="en-US" dirty="0">
              <a:solidFill>
                <a:srgbClr val="FF0000"/>
              </a:solidFill>
            </a:endParaRPr>
          </a:p>
          <a:p>
            <a:pPr marL="457200" indent="-457200">
              <a:buFontTx/>
              <a:buAutoNum type="arabicPeriod"/>
            </a:pPr>
            <a:endParaRPr lang="en-US" altLang="en-US" dirty="0">
              <a:solidFill>
                <a:srgbClr val="FF0000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altLang="en-US" dirty="0"/>
              <a:t>Prepare data for importing</a:t>
            </a:r>
          </a:p>
          <a:p>
            <a:pPr marL="457200" indent="-457200">
              <a:buFontTx/>
              <a:buAutoNum type="arabicPeriod"/>
            </a:pPr>
            <a:endParaRPr lang="en-US" altLang="en-US" dirty="0"/>
          </a:p>
          <a:p>
            <a:pPr marL="457200" indent="-457200">
              <a:buFontTx/>
              <a:buAutoNum type="arabicPeriod"/>
            </a:pPr>
            <a:endParaRPr lang="en-US" altLang="en-US" dirty="0"/>
          </a:p>
          <a:p>
            <a:pPr marL="457200" indent="-457200">
              <a:buFontTx/>
              <a:buAutoNum type="arabicPeriod"/>
            </a:pPr>
            <a:endParaRPr lang="en-US" altLang="en-US" dirty="0"/>
          </a:p>
          <a:p>
            <a:pPr marL="457200" indent="-457200">
              <a:buFont typeface="+mj-lt"/>
              <a:buAutoNum type="arabicPeriod" startAt="3"/>
            </a:pPr>
            <a:r>
              <a:rPr lang="en-US" altLang="en-US" dirty="0">
                <a:solidFill>
                  <a:srgbClr val="FF0000"/>
                </a:solidFill>
              </a:rPr>
              <a:t>Import data; simultaneously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 … creating the new table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sz="1800" dirty="0">
                <a:solidFill>
                  <a:srgbClr val="FF0000"/>
                </a:solidFill>
              </a:rPr>
              <a:t>(LARGE STRINGS &amp; INTEGERS)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</a:p>
          <a:p>
            <a:pPr marL="457200" indent="-457200">
              <a:buFont typeface="+mj-lt"/>
              <a:buAutoNum type="arabicPeriod" startAt="3"/>
            </a:pPr>
            <a:endParaRPr lang="en-US" altLang="en-US" dirty="0"/>
          </a:p>
          <a:p>
            <a:pPr marL="457200" indent="-457200">
              <a:buFont typeface="+mj-lt"/>
              <a:buAutoNum type="arabicPeriod" startAt="3"/>
            </a:pPr>
            <a:r>
              <a:rPr lang="en-US" altLang="en-US" dirty="0"/>
              <a:t>Modify the table design as needed</a:t>
            </a:r>
          </a:p>
          <a:p>
            <a:pPr marL="457200" indent="-457200">
              <a:buFontTx/>
              <a:buAutoNum type="arabicPeriod"/>
            </a:pPr>
            <a:endParaRPr lang="en-US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754534" y="52545"/>
            <a:ext cx="19134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</a:rPr>
              <a:t>The step described in this set of slides are marked here in red.</a:t>
            </a:r>
          </a:p>
        </p:txBody>
      </p:sp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645" b="36845"/>
          <a:stretch>
            <a:fillRect/>
          </a:stretch>
        </p:blipFill>
        <p:spPr bwMode="auto">
          <a:xfrm>
            <a:off x="8274326" y="2549470"/>
            <a:ext cx="18700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645" b="36845"/>
          <a:stretch>
            <a:fillRect/>
          </a:stretch>
        </p:blipFill>
        <p:spPr bwMode="auto">
          <a:xfrm>
            <a:off x="8604526" y="3140073"/>
            <a:ext cx="18700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11"/>
          <p:cNvSpPr txBox="1">
            <a:spLocks noChangeArrowheads="1"/>
          </p:cNvSpPr>
          <p:nvPr/>
        </p:nvSpPr>
        <p:spPr bwMode="auto">
          <a:xfrm>
            <a:off x="6096000" y="2683878"/>
            <a:ext cx="22521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70C0"/>
                </a:solidFill>
              </a:rPr>
              <a:t>2. Original Data </a:t>
            </a:r>
            <a:r>
              <a:rPr lang="en-US" altLang="en-US" b="1" dirty="0">
                <a:solidFill>
                  <a:srgbClr val="0070C0"/>
                </a:solidFill>
                <a:sym typeface="Wingdings" pitchFamily="2" charset="2"/>
              </a:rPr>
              <a:t></a:t>
            </a:r>
            <a:endParaRPr lang="en-US" altLang="en-US" b="1" dirty="0">
              <a:solidFill>
                <a:srgbClr val="0070C0"/>
              </a:solidFill>
            </a:endParaRP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6096001" y="3742356"/>
            <a:ext cx="25413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70C0"/>
                </a:solidFill>
              </a:rPr>
              <a:t>2. Prepped Data </a:t>
            </a:r>
            <a:r>
              <a:rPr lang="en-US" altLang="en-US" b="1" dirty="0">
                <a:solidFill>
                  <a:srgbClr val="0070C0"/>
                </a:solidFill>
                <a:sym typeface="Wingdings" pitchFamily="2" charset="2"/>
              </a:rPr>
              <a:t></a:t>
            </a:r>
            <a:endParaRPr lang="en-US" altLang="en-US" b="1" dirty="0">
              <a:solidFill>
                <a:srgbClr val="0070C0"/>
              </a:solidFill>
            </a:endParaRPr>
          </a:p>
        </p:txBody>
      </p:sp>
      <p:sp>
        <p:nvSpPr>
          <p:cNvPr id="24" name="TextBox 13"/>
          <p:cNvSpPr txBox="1">
            <a:spLocks noChangeArrowheads="1"/>
          </p:cNvSpPr>
          <p:nvPr/>
        </p:nvSpPr>
        <p:spPr bwMode="auto">
          <a:xfrm>
            <a:off x="5875868" y="5763692"/>
            <a:ext cx="29812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70C0"/>
                </a:solidFill>
              </a:rPr>
              <a:t>4: “Design” Window </a:t>
            </a:r>
            <a:r>
              <a:rPr lang="en-US" altLang="en-US" b="1" dirty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endParaRPr lang="en-US" altLang="en-US" b="1" dirty="0">
              <a:solidFill>
                <a:srgbClr val="0070C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345" y="856258"/>
            <a:ext cx="1826284" cy="1632943"/>
          </a:xfrm>
          <a:prstGeom prst="rect">
            <a:avLst/>
          </a:prstGeom>
        </p:spPr>
      </p:pic>
      <p:sp>
        <p:nvSpPr>
          <p:cNvPr id="26" name="TextBox 11"/>
          <p:cNvSpPr txBox="1">
            <a:spLocks noChangeArrowheads="1"/>
          </p:cNvSpPr>
          <p:nvPr/>
        </p:nvSpPr>
        <p:spPr bwMode="auto">
          <a:xfrm>
            <a:off x="5198534" y="1455950"/>
            <a:ext cx="33202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70C0"/>
                </a:solidFill>
              </a:rPr>
              <a:t>1. New Database Wizard </a:t>
            </a:r>
            <a:r>
              <a:rPr lang="en-US" altLang="en-US" b="1" dirty="0">
                <a:solidFill>
                  <a:srgbClr val="0070C0"/>
                </a:solidFill>
                <a:sym typeface="Wingdings" pitchFamily="2" charset="2"/>
              </a:rPr>
              <a:t></a:t>
            </a:r>
            <a:endParaRPr lang="en-US" altLang="en-US" b="1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38429" y="4419273"/>
            <a:ext cx="1202267" cy="1230177"/>
          </a:xfrm>
          <a:prstGeom prst="rect">
            <a:avLst/>
          </a:prstGeom>
        </p:spPr>
      </p:pic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6219844" y="4629252"/>
            <a:ext cx="27678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00000"/>
                </a:solidFill>
              </a:rPr>
              <a:t>3. Import Wizard </a:t>
            </a:r>
            <a:r>
              <a:rPr lang="en-US" altLang="en-US" b="1" dirty="0">
                <a:solidFill>
                  <a:srgbClr val="C00000"/>
                </a:solidFill>
                <a:sym typeface="Wingdings" pitchFamily="2" charset="2"/>
              </a:rPr>
              <a:t></a:t>
            </a:r>
            <a:endParaRPr lang="en-US" altLang="en-US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b="33926"/>
          <a:stretch/>
        </p:blipFill>
        <p:spPr>
          <a:xfrm>
            <a:off x="8481229" y="5705497"/>
            <a:ext cx="1456267" cy="92303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24000" y="-5005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The Sister Cities Database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Development Project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1439333" y="6528800"/>
            <a:ext cx="6451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09538" indent="-10953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900" dirty="0">
                <a:solidFill>
                  <a:srgbClr val="000000"/>
                </a:solidFill>
              </a:rPr>
              <a:t>This presentation was prepared by Professor Steve Ross and modified by Kraig, with the advice of other MIS Faculty, for use in MIS Classes at Western Washington University. Please contact </a:t>
            </a:r>
            <a:r>
              <a:rPr lang="en-US" altLang="en-US" sz="900" dirty="0">
                <a:solidFill>
                  <a:srgbClr val="000000"/>
                </a:solidFill>
                <a:hlinkClick r:id="rId6"/>
              </a:rPr>
              <a:t>Dr. Ross</a:t>
            </a:r>
            <a:r>
              <a:rPr lang="en-US" altLang="en-US" sz="900" dirty="0">
                <a:solidFill>
                  <a:srgbClr val="000000"/>
                </a:solidFill>
              </a:rPr>
              <a:t> for permission to use in other settings..</a:t>
            </a:r>
          </a:p>
        </p:txBody>
      </p:sp>
    </p:spTree>
    <p:extLst>
      <p:ext uri="{BB962C8B-B14F-4D97-AF65-F5344CB8AC3E}">
        <p14:creationId xmlns:p14="http://schemas.microsoft.com/office/powerpoint/2010/main" val="238423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10746" y="0"/>
            <a:ext cx="10972800" cy="787400"/>
          </a:xfrm>
        </p:spPr>
        <p:txBody>
          <a:bodyPr/>
          <a:lstStyle/>
          <a:p>
            <a:pPr eaLnBrk="1" hangingPunct="1"/>
            <a:r>
              <a:rPr lang="en-US" dirty="0"/>
              <a:t>Introductory Slides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40260" y="787400"/>
            <a:ext cx="11236410" cy="6070600"/>
          </a:xfrm>
        </p:spPr>
        <p:txBody>
          <a:bodyPr/>
          <a:lstStyle/>
          <a:p>
            <a:pPr eaLnBrk="1" hangingPunct="1"/>
            <a:r>
              <a:rPr lang="en-US" dirty="0"/>
              <a:t>See “</a:t>
            </a:r>
            <a:r>
              <a:rPr lang="en-US" i="1" dirty="0" err="1"/>
              <a:t>ImportingData</a:t>
            </a:r>
            <a:r>
              <a:rPr lang="en-US" i="1" dirty="0"/>
              <a:t> - Overview and Preparation of the Database</a:t>
            </a:r>
            <a:r>
              <a:rPr lang="en-US" dirty="0"/>
              <a:t>” for an overview, for creating a database and for basic preparation steps.</a:t>
            </a:r>
          </a:p>
          <a:p>
            <a:pPr eaLnBrk="1" hangingPunct="1"/>
            <a:r>
              <a:rPr lang="en-US" dirty="0"/>
              <a:t>These slides show you how to simultaneously create the table and import the data when the data contains data in large strings.</a:t>
            </a:r>
          </a:p>
          <a:p>
            <a:pPr eaLnBrk="1" hangingPunct="1"/>
            <a:r>
              <a:rPr lang="en-US" dirty="0"/>
              <a:t>Use the </a:t>
            </a:r>
            <a:r>
              <a:rPr lang="en-US" b="1" dirty="0"/>
              <a:t>standalone</a:t>
            </a:r>
            <a:r>
              <a:rPr lang="en-US" dirty="0"/>
              <a:t> </a:t>
            </a:r>
            <a:r>
              <a:rPr lang="en-US" i="1" dirty="0"/>
              <a:t>Import and Export Data Tool</a:t>
            </a:r>
          </a:p>
          <a:p>
            <a:pPr marL="346075" indent="-288925" eaLnBrk="1" hangingPunct="1"/>
            <a:r>
              <a:rPr lang="en-US" dirty="0"/>
              <a:t>The difference between the two methods lies in the way to start. See the next two slides for the differences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1404" y="2989262"/>
            <a:ext cx="3830595" cy="3931400"/>
          </a:xfrm>
          <a:prstGeom prst="rect">
            <a:avLst/>
          </a:prstGeom>
        </p:spPr>
      </p:pic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815546"/>
            <a:ext cx="11145794" cy="577472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In the Search box on the left of the taskbar of your computer, type </a:t>
            </a:r>
            <a:r>
              <a:rPr lang="en-US" dirty="0">
                <a:highlight>
                  <a:srgbClr val="FFFF00"/>
                </a:highlight>
              </a:rPr>
              <a:t>SQL Server 2019 Import and Export Data (64 bit), </a:t>
            </a:r>
            <a:r>
              <a:rPr lang="en-US" dirty="0"/>
              <a:t>if it shows in the available list, it means it has been installed (Some computers may have the 32-bit version, but we need the 64-bit version, not the 32-bit version). Otherwise, </a:t>
            </a:r>
            <a:r>
              <a:rPr lang="en-US" dirty="0">
                <a:hlinkClick r:id="rId3"/>
              </a:rPr>
              <a:t>click for the instructions </a:t>
            </a:r>
            <a:r>
              <a:rPr lang="en-US" dirty="0"/>
              <a:t>to install it. After it is installed,</a:t>
            </a:r>
          </a:p>
          <a:p>
            <a:pPr marL="0" indent="0" eaLnBrk="1" hangingPunct="1">
              <a:buNone/>
            </a:pPr>
            <a:r>
              <a:rPr lang="en-US" dirty="0"/>
              <a:t>From the Windows Program Menu, find and start </a:t>
            </a:r>
          </a:p>
          <a:p>
            <a:pPr marL="0" indent="0" eaLnBrk="1" hangingPunct="1">
              <a:buNone/>
            </a:pPr>
            <a:r>
              <a:rPr lang="en-US" dirty="0">
                <a:highlight>
                  <a:srgbClr val="FFFF00"/>
                </a:highlight>
              </a:rPr>
              <a:t>SQL Server 2019 Import and Export Data (64 bit)</a:t>
            </a:r>
          </a:p>
          <a:p>
            <a:pPr marL="933450" lvl="1" indent="-533400" eaLnBrk="1" hangingPunct="1">
              <a:buFontTx/>
              <a:buAutoNum type="alphaLcPeriod"/>
            </a:pPr>
            <a:r>
              <a:rPr lang="en-US" dirty="0"/>
              <a:t>Click Next on the Welcome window</a:t>
            </a:r>
          </a:p>
          <a:p>
            <a:pPr marL="914400" lvl="1" indent="-457200" eaLnBrk="1" hangingPunct="1">
              <a:buFontTx/>
              <a:buAutoNum type="alphaLcPeriod"/>
            </a:pPr>
            <a:r>
              <a:rPr lang="en-US" dirty="0"/>
              <a:t>Choose the Data Source </a:t>
            </a:r>
            <a:br>
              <a:rPr lang="en-US" dirty="0"/>
            </a:br>
            <a:r>
              <a:rPr lang="en-US" dirty="0"/>
              <a:t>Microsoft Excel) and </a:t>
            </a:r>
            <a:br>
              <a:rPr lang="en-US" dirty="0"/>
            </a:br>
            <a:r>
              <a:rPr lang="en-US" dirty="0"/>
              <a:t>browse to locate </a:t>
            </a:r>
            <a:br>
              <a:rPr lang="en-US" dirty="0"/>
            </a:br>
            <a:r>
              <a:rPr lang="en-US" dirty="0"/>
              <a:t>the file   </a:t>
            </a:r>
            <a:r>
              <a:rPr lang="en-US" dirty="0">
                <a:sym typeface="Wingdings" panose="05000000000000000000" pitchFamily="2" charset="2"/>
              </a:rPr>
              <a:t></a:t>
            </a:r>
          </a:p>
          <a:p>
            <a:pPr marL="914400" lvl="1" indent="-457200" eaLnBrk="1" hangingPunct="1">
              <a:buFontTx/>
              <a:buAutoNum type="alphaLcPeriod"/>
            </a:pPr>
            <a:r>
              <a:rPr lang="en-US" dirty="0"/>
              <a:t>Note these</a:t>
            </a:r>
            <a:br>
              <a:rPr lang="en-US" dirty="0"/>
            </a:br>
            <a:r>
              <a:rPr lang="en-US" dirty="0"/>
              <a:t>settings (Excel version can be 2007 or later)</a:t>
            </a: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6190"/>
            <a:ext cx="12192000" cy="759356"/>
          </a:xfrm>
        </p:spPr>
        <p:txBody>
          <a:bodyPr/>
          <a:lstStyle/>
          <a:p>
            <a:pPr eaLnBrk="1" hangingPunct="1"/>
            <a:r>
              <a:rPr lang="en-US" sz="2800" dirty="0"/>
              <a:t>Standalone Import and Export Data Tool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0396150" y="4083341"/>
            <a:ext cx="1013253" cy="472115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9074873" y="3607259"/>
            <a:ext cx="2883122" cy="330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7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0316" y="78728"/>
            <a:ext cx="64008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Destination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38896" y="764528"/>
            <a:ext cx="7290487" cy="5619796"/>
          </a:xfrm>
        </p:spPr>
        <p:txBody>
          <a:bodyPr/>
          <a:lstStyle/>
          <a:p>
            <a:pPr marL="0" indent="-273050" eaLnBrk="1" hangingPunct="1"/>
            <a:r>
              <a:rPr lang="en-US" dirty="0"/>
              <a:t>On the Choose a Destination window, choose Destination and type Server name as shown in the image. Then choose Use SQL Server Authentication and enter your SQL Server username and password.</a:t>
            </a:r>
          </a:p>
          <a:p>
            <a:pPr marL="0" indent="-273050" eaLnBrk="1" hangingPunct="1"/>
            <a:r>
              <a:rPr lang="en-US" dirty="0"/>
              <a:t>Choose your database in the dropdown menu for Database</a:t>
            </a:r>
          </a:p>
          <a:p>
            <a:pPr marL="0" indent="-273050" eaLnBrk="1" hangingPunct="1"/>
            <a:r>
              <a:rPr lang="en-US" dirty="0"/>
              <a:t>Click </a:t>
            </a:r>
            <a:r>
              <a:rPr lang="en-US" i="1" dirty="0"/>
              <a:t>Next </a:t>
            </a:r>
            <a:r>
              <a:rPr lang="en-US" dirty="0"/>
              <a:t>until you reach the window with “Sister Cities$” (illustrated on the next slide)</a:t>
            </a:r>
          </a:p>
        </p:txBody>
      </p:sp>
      <p:pic>
        <p:nvPicPr>
          <p:cNvPr id="5" name="Picture 4" descr="Graphical user interface, application, email&#10;&#10;Description automatically generated">
            <a:extLst>
              <a:ext uri="{FF2B5EF4-FFF2-40B4-BE49-F238E27FC236}">
                <a16:creationId xmlns:a16="http://schemas.microsoft.com/office/drawing/2014/main" id="{86ED1CD0-7133-40E0-A995-7D05F786B6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796" y="2054788"/>
            <a:ext cx="4071706" cy="352753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1548714" y="296563"/>
            <a:ext cx="8148615" cy="489552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sz="2000" dirty="0"/>
              <a:t>Note: in this example 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000" dirty="0"/>
              <a:t>“</a:t>
            </a:r>
            <a:r>
              <a:rPr lang="en-US" sz="2000" dirty="0" err="1"/>
              <a:t>tblCity</a:t>
            </a:r>
            <a:r>
              <a:rPr lang="en-US" sz="2000" dirty="0"/>
              <a:t>” is the entire Excel workbook. 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000" dirty="0"/>
              <a:t>“Sister Cities$” refers to a tab in the workbook.</a:t>
            </a:r>
          </a:p>
          <a:p>
            <a:pPr eaLnBrk="1" hangingPunct="1">
              <a:spcBef>
                <a:spcPts val="0"/>
              </a:spcBef>
            </a:pPr>
            <a:r>
              <a:rPr lang="en-US" sz="2000" dirty="0"/>
              <a:t>Check “Sister Cities$” as shown.</a:t>
            </a:r>
          </a:p>
          <a:p>
            <a:pPr eaLnBrk="1" hangingPunct="1">
              <a:spcBef>
                <a:spcPts val="0"/>
              </a:spcBef>
            </a:pPr>
            <a:r>
              <a:rPr lang="en-US" sz="2000" dirty="0"/>
              <a:t>Rename </a:t>
            </a:r>
            <a:r>
              <a:rPr lang="en-US" sz="2000" i="1" dirty="0"/>
              <a:t>Destination</a:t>
            </a:r>
            <a:r>
              <a:rPr lang="en-US" sz="2000" dirty="0"/>
              <a:t> to</a:t>
            </a:r>
            <a:endParaRPr lang="en-US" sz="2000" dirty="0">
              <a:solidFill>
                <a:srgbClr val="C00000"/>
              </a:solidFill>
            </a:endParaRPr>
          </a:p>
          <a:p>
            <a:pPr eaLnBrk="1" hangingPunct="1">
              <a:spcBef>
                <a:spcPts val="0"/>
              </a:spcBef>
            </a:pPr>
            <a:r>
              <a:rPr lang="en-US" sz="2000" dirty="0"/>
              <a:t>Click </a:t>
            </a:r>
            <a:r>
              <a:rPr lang="en-US" sz="2000" i="1" dirty="0"/>
              <a:t>Edit Mappings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-5726" t="-256" r="5726" b="69825"/>
          <a:stretch/>
        </p:blipFill>
        <p:spPr>
          <a:xfrm>
            <a:off x="1917888" y="2928007"/>
            <a:ext cx="7862125" cy="24474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5189" t="83903" r="-5189" b="1054"/>
          <a:stretch/>
        </p:blipFill>
        <p:spPr>
          <a:xfrm>
            <a:off x="2805876" y="5491491"/>
            <a:ext cx="7862125" cy="120982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619877" y="1760440"/>
            <a:ext cx="2117061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Vertical Scroll 7"/>
          <p:cNvSpPr/>
          <p:nvPr/>
        </p:nvSpPr>
        <p:spPr>
          <a:xfrm>
            <a:off x="7803357" y="2475574"/>
            <a:ext cx="2647506" cy="2052084"/>
          </a:xfrm>
          <a:prstGeom prst="verticalScroll">
            <a:avLst/>
          </a:prstGeom>
          <a:solidFill>
            <a:srgbClr val="FFCC66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Note that you can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</a:rPr>
              <a:t>name the new table below, or …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</a:rPr>
              <a:t>rename it after importation is complete.</a:t>
            </a:r>
          </a:p>
        </p:txBody>
      </p:sp>
      <p:cxnSp>
        <p:nvCxnSpPr>
          <p:cNvPr id="4" name="Straight Arrow Connector 3"/>
          <p:cNvCxnSpPr>
            <a:cxnSpLocks/>
          </p:cNvCxnSpPr>
          <p:nvPr/>
        </p:nvCxnSpPr>
        <p:spPr>
          <a:xfrm>
            <a:off x="6736938" y="1743026"/>
            <a:ext cx="2019884" cy="3105421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cxnSpLocks/>
          </p:cNvCxnSpPr>
          <p:nvPr/>
        </p:nvCxnSpPr>
        <p:spPr>
          <a:xfrm flipH="1">
            <a:off x="2908766" y="1565189"/>
            <a:ext cx="2254130" cy="3406037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8261034" y="4817338"/>
            <a:ext cx="16882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[</a:t>
            </a:r>
            <a:r>
              <a:rPr lang="en-US" sz="1400" dirty="0" err="1">
                <a:solidFill>
                  <a:srgbClr val="C00000"/>
                </a:solidFill>
              </a:rPr>
              <a:t>dbo</a:t>
            </a:r>
            <a:r>
              <a:rPr lang="en-US" sz="1400" dirty="0">
                <a:solidFill>
                  <a:srgbClr val="C00000"/>
                </a:solidFill>
              </a:rPr>
              <a:t>].[</a:t>
            </a:r>
            <a:r>
              <a:rPr lang="en-US" sz="1400" dirty="0" err="1">
                <a:solidFill>
                  <a:srgbClr val="C00000"/>
                </a:solidFill>
              </a:rPr>
              <a:t>tblSisterCity</a:t>
            </a:r>
            <a:r>
              <a:rPr lang="en-US" sz="1400" dirty="0">
                <a:solidFill>
                  <a:srgbClr val="C00000"/>
                </a:solidFill>
              </a:rPr>
              <a:t>]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8051800" y="4901758"/>
            <a:ext cx="262467" cy="15656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718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2895600" y="1003300"/>
            <a:ext cx="6400800" cy="4483100"/>
          </a:xfrm>
        </p:spPr>
        <p:txBody>
          <a:bodyPr/>
          <a:lstStyle/>
          <a:p>
            <a:pPr marL="0" indent="-273050" eaLnBrk="1" hangingPunct="1"/>
            <a:r>
              <a:rPr lang="en-US" dirty="0"/>
              <a:t>Under “Edit Mappings”, choose… </a:t>
            </a:r>
          </a:p>
          <a:p>
            <a:pPr lvl="1" eaLnBrk="1" hangingPunct="1"/>
            <a:r>
              <a:rPr lang="en-US" dirty="0"/>
              <a:t> </a:t>
            </a:r>
            <a:r>
              <a:rPr lang="en-US" b="1" i="1" dirty="0" err="1"/>
              <a:t>int</a:t>
            </a:r>
            <a:r>
              <a:rPr lang="en-US" dirty="0"/>
              <a:t> as the data type for Population</a:t>
            </a:r>
          </a:p>
          <a:p>
            <a:pPr lvl="1" eaLnBrk="1" hangingPunct="1"/>
            <a:r>
              <a:rPr lang="en-US" b="1" i="1" dirty="0" err="1"/>
              <a:t>nvarchar</a:t>
            </a:r>
            <a:r>
              <a:rPr lang="en-US" dirty="0"/>
              <a:t> with size </a:t>
            </a:r>
            <a:r>
              <a:rPr lang="en-US" b="1" i="1" dirty="0"/>
              <a:t>max</a:t>
            </a:r>
            <a:r>
              <a:rPr lang="en-US" dirty="0"/>
              <a:t> for Description</a:t>
            </a:r>
          </a:p>
          <a:p>
            <a:pPr eaLnBrk="1" hangingPunct="1"/>
            <a:r>
              <a:rPr lang="en-US" dirty="0"/>
              <a:t>Click OK to close </a:t>
            </a:r>
            <a:r>
              <a:rPr lang="en-US" i="1" dirty="0"/>
              <a:t>Edit Mappings</a:t>
            </a:r>
            <a:r>
              <a:rPr lang="en-US" dirty="0"/>
              <a:t>.</a:t>
            </a:r>
          </a:p>
          <a:p>
            <a:pPr eaLnBrk="1" hangingPunct="1"/>
            <a:r>
              <a:rPr lang="en-US" dirty="0"/>
              <a:t>Click to the last window, then Finish</a:t>
            </a:r>
          </a:p>
          <a:p>
            <a:pPr marL="0" indent="-273050" eaLnBrk="1" hangingPunct="1"/>
            <a:endParaRPr lang="en-US" dirty="0"/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614" y="3011189"/>
            <a:ext cx="7254875" cy="275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975825"/>
            <a:ext cx="6400800" cy="4840775"/>
          </a:xfrm>
        </p:spPr>
        <p:txBody>
          <a:bodyPr rtlCol="0">
            <a:normAutofit lnSpcReduction="10000"/>
          </a:bodyPr>
          <a:lstStyle/>
          <a:p>
            <a:pPr marL="0" indent="-274320" eaLnBrk="1" fontAlgn="auto" hangingPunct="1">
              <a:spcAft>
                <a:spcPts val="0"/>
              </a:spcAft>
              <a:defRPr/>
            </a:pPr>
            <a:r>
              <a:rPr lang="en-US" sz="2400" dirty="0"/>
              <a:t>Continue through the import wizard  until you reach the last window.</a:t>
            </a:r>
          </a:p>
          <a:p>
            <a:pPr marL="0" indent="-274320" eaLnBrk="1" fontAlgn="auto" hangingPunct="1">
              <a:spcAft>
                <a:spcPts val="0"/>
              </a:spcAft>
              <a:defRPr/>
            </a:pPr>
            <a:endParaRPr lang="en-US" sz="2400" dirty="0"/>
          </a:p>
          <a:p>
            <a:pPr marL="0" indent="-274320" eaLnBrk="1" fontAlgn="auto" hangingPunct="1">
              <a:spcAft>
                <a:spcPts val="0"/>
              </a:spcAft>
              <a:defRPr/>
            </a:pPr>
            <a:endParaRPr lang="en-US" sz="2400" dirty="0"/>
          </a:p>
          <a:p>
            <a:pPr marL="0" indent="-274320" eaLnBrk="1" fontAlgn="auto" hangingPunct="1">
              <a:spcAft>
                <a:spcPts val="0"/>
              </a:spcAft>
              <a:defRPr/>
            </a:pPr>
            <a:endParaRPr lang="en-US" sz="2400" dirty="0"/>
          </a:p>
          <a:p>
            <a:pPr marL="0" indent="-274320" eaLnBrk="1" fontAlgn="auto" hangingPunct="1">
              <a:spcAft>
                <a:spcPts val="0"/>
              </a:spcAft>
              <a:defRPr/>
            </a:pPr>
            <a:endParaRPr lang="en-US" sz="2400" dirty="0"/>
          </a:p>
          <a:p>
            <a:pPr marL="0" indent="-274320" eaLnBrk="1" fontAlgn="auto" hangingPunct="1">
              <a:spcAft>
                <a:spcPts val="0"/>
              </a:spcAft>
              <a:defRPr/>
            </a:pPr>
            <a:endParaRPr lang="en-US" sz="2400" dirty="0"/>
          </a:p>
          <a:p>
            <a:pPr marL="0" indent="-274320" eaLnBrk="1" fontAlgn="auto" hangingPunct="1">
              <a:spcAft>
                <a:spcPts val="0"/>
              </a:spcAft>
              <a:defRPr/>
            </a:pPr>
            <a:endParaRPr lang="en-US" sz="2400" dirty="0"/>
          </a:p>
          <a:p>
            <a:pPr marL="400050" lvl="1" indent="-274320" eaLnBrk="1" fontAlgn="auto" hangingPunct="1">
              <a:spcAft>
                <a:spcPts val="0"/>
              </a:spcAft>
              <a:defRPr/>
            </a:pPr>
            <a:r>
              <a:rPr lang="en-US" sz="2200" dirty="0"/>
              <a:t>Note: along the way you may encounter the yellow warning symbol that you see above. </a:t>
            </a:r>
            <a:r>
              <a:rPr lang="en-US" sz="2200" b="1" i="1" dirty="0"/>
              <a:t>Ignore</a:t>
            </a:r>
            <a:r>
              <a:rPr lang="en-US" sz="2200" dirty="0"/>
              <a:t> it … and keep going to the last window)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 </a:t>
            </a: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59179">
            <a:off x="2252664" y="2912001"/>
            <a:ext cx="7500937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5382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2438400"/>
            <a:ext cx="3835400" cy="3048000"/>
          </a:xfrm>
        </p:spPr>
        <p:txBody>
          <a:bodyPr rtlCol="0">
            <a:normAutofit fontScale="85000" lnSpcReduction="20000"/>
          </a:bodyPr>
          <a:lstStyle/>
          <a:p>
            <a:pPr marL="0" indent="-274320" eaLnBrk="1" fontAlgn="auto" hangingPunct="1">
              <a:spcAft>
                <a:spcPts val="0"/>
              </a:spcAft>
              <a:defRPr/>
            </a:pPr>
            <a:r>
              <a:rPr lang="en-US" sz="2400" dirty="0"/>
              <a:t>Click the Finish button. </a:t>
            </a:r>
          </a:p>
          <a:p>
            <a:pPr marL="411480" lvl="1" eaLnBrk="1" fontAlgn="auto" hangingPunct="1">
              <a:spcAft>
                <a:spcPts val="0"/>
              </a:spcAft>
              <a:defRPr/>
            </a:pPr>
            <a:r>
              <a:rPr lang="en-US" sz="2000" dirty="0"/>
              <a:t>The importation should complete without problem. </a:t>
            </a:r>
          </a:p>
          <a:p>
            <a:pPr marL="0" indent="-274320" eaLnBrk="1" fontAlgn="auto" hangingPunct="1">
              <a:spcAft>
                <a:spcPts val="0"/>
              </a:spcAft>
              <a:defRPr/>
            </a:pPr>
            <a:r>
              <a:rPr lang="en-US" sz="2400" dirty="0"/>
              <a:t>Close the wizard.</a:t>
            </a:r>
          </a:p>
          <a:p>
            <a:pPr marL="411480" lvl="1" eaLnBrk="1" fontAlgn="auto" hangingPunct="1">
              <a:spcAft>
                <a:spcPts val="0"/>
              </a:spcAft>
              <a:defRPr/>
            </a:pPr>
            <a:r>
              <a:rPr lang="en-US" sz="2000" dirty="0"/>
              <a:t>The new table in your database will be named either </a:t>
            </a:r>
            <a:r>
              <a:rPr lang="en-US" sz="2000" dirty="0">
                <a:solidFill>
                  <a:srgbClr val="C00000"/>
                </a:solidFill>
              </a:rPr>
              <a:t>Sister Cities$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or </a:t>
            </a:r>
            <a:r>
              <a:rPr lang="en-US" sz="2000" dirty="0" err="1">
                <a:solidFill>
                  <a:srgbClr val="C00000"/>
                </a:solidFill>
              </a:rPr>
              <a:t>tblSisterCity</a:t>
            </a:r>
            <a:r>
              <a:rPr lang="en-US" sz="2000" dirty="0"/>
              <a:t>.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000" dirty="0"/>
              <a:t>If necessary, remove any spaces or special character symbols, e.g. $ or quotation marks..</a:t>
            </a: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851" y="2965450"/>
            <a:ext cx="2651125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Arrow Connector 3"/>
          <p:cNvCxnSpPr>
            <a:cxnSpLocks/>
          </p:cNvCxnSpPr>
          <p:nvPr/>
        </p:nvCxnSpPr>
        <p:spPr>
          <a:xfrm>
            <a:off x="5863166" y="3889633"/>
            <a:ext cx="1690931" cy="860167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cxnSpLocks/>
          </p:cNvCxnSpPr>
          <p:nvPr/>
        </p:nvCxnSpPr>
        <p:spPr>
          <a:xfrm>
            <a:off x="4813300" y="4341598"/>
            <a:ext cx="2254765" cy="40820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Verify the Import Results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 startAt="4"/>
            </a:pPr>
            <a:r>
              <a:rPr lang="en-US" dirty="0"/>
              <a:t>Inspect the table </a:t>
            </a:r>
            <a:r>
              <a:rPr lang="en-US" sz="1400" dirty="0"/>
              <a:t>(right-click table name, choose Select Top 1000 Rows)</a:t>
            </a:r>
            <a:endParaRPr lang="en-US" dirty="0"/>
          </a:p>
          <a:p>
            <a:pPr marL="914400" lvl="1" indent="-457200" eaLnBrk="1" hangingPunct="1">
              <a:buFontTx/>
              <a:buAutoNum type="alphaLcPeriod"/>
            </a:pPr>
            <a:r>
              <a:rPr lang="en-US" dirty="0"/>
              <a:t>Refresh “Tables”</a:t>
            </a:r>
          </a:p>
          <a:p>
            <a:pPr marL="914400" lvl="1" indent="-457200" eaLnBrk="1" hangingPunct="1">
              <a:buFontTx/>
              <a:buAutoNum type="alphaLcPeriod"/>
            </a:pPr>
            <a:r>
              <a:rPr lang="en-US" dirty="0"/>
              <a:t>Data in expected columns: </a:t>
            </a:r>
            <a:r>
              <a:rPr lang="en-US" i="1" dirty="0"/>
              <a:t>verify</a:t>
            </a:r>
            <a:endParaRPr lang="en-US" dirty="0"/>
          </a:p>
          <a:p>
            <a:pPr marL="914400" lvl="1" indent="-457200" eaLnBrk="1" hangingPunct="1">
              <a:buFontTx/>
              <a:buAutoNum type="alphaLcPeriod"/>
            </a:pPr>
            <a:r>
              <a:rPr lang="en-US" dirty="0"/>
              <a:t>Numeric data format: 	</a:t>
            </a:r>
            <a:r>
              <a:rPr lang="en-US" i="1" dirty="0"/>
              <a:t>ensure no loss</a:t>
            </a:r>
          </a:p>
          <a:p>
            <a:pPr marL="914400" lvl="1" indent="-457200" eaLnBrk="1" hangingPunct="1">
              <a:buFontTx/>
              <a:buAutoNum type="alphaLcPeriod"/>
            </a:pPr>
            <a:r>
              <a:rPr lang="en-US" dirty="0"/>
              <a:t>Character data: 		</a:t>
            </a:r>
            <a:r>
              <a:rPr lang="en-US" i="1" dirty="0"/>
              <a:t>check for truncation </a:t>
            </a:r>
            <a:br>
              <a:rPr lang="en-US" dirty="0"/>
            </a:br>
            <a:r>
              <a:rPr lang="en-US" dirty="0"/>
              <a:t>(the Description of Punta Arenas is 193 words long).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6475" y="4583113"/>
            <a:ext cx="7639050" cy="15430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ny-ManyForm">
  <a:themeElements>
    <a:clrScheme name="Many-ManyFor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ny-ManyFor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stealth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stealth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ny-ManyFor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y-ManyFor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y-ManyFor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y-ManyFor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y-ManyFor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y-ManyFor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654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Wingdings</vt:lpstr>
      <vt:lpstr>Many-ManyForm</vt:lpstr>
      <vt:lpstr>PowerPoint Presentation</vt:lpstr>
      <vt:lpstr>Introductory Slides</vt:lpstr>
      <vt:lpstr>Standalone Import and Export Data Tool</vt:lpstr>
      <vt:lpstr>Destination</vt:lpstr>
      <vt:lpstr>PowerPoint Presentation</vt:lpstr>
      <vt:lpstr>PowerPoint Presentation</vt:lpstr>
      <vt:lpstr>PowerPoint Presentation</vt:lpstr>
      <vt:lpstr>PowerPoint Presentation</vt:lpstr>
      <vt:lpstr>Verify the Import 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Xiaofeng Chen</dc:creator>
  <cp:lastModifiedBy>Xiaofeng Chen</cp:lastModifiedBy>
  <cp:revision>7</cp:revision>
  <dcterms:created xsi:type="dcterms:W3CDTF">2020-10-05T16:31:55Z</dcterms:created>
  <dcterms:modified xsi:type="dcterms:W3CDTF">2024-10-03T18:36:13Z</dcterms:modified>
</cp:coreProperties>
</file>